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0044"/>
    <a:srgbClr val="BD536A"/>
    <a:srgbClr val="D5C3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8"/>
  </p:normalViewPr>
  <p:slideViewPr>
    <p:cSldViewPr snapToGrid="0">
      <p:cViewPr>
        <p:scale>
          <a:sx n="98" d="100"/>
          <a:sy n="98" d="100"/>
        </p:scale>
        <p:origin x="111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E53500-D990-183D-B40E-9C8ADBB28D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22B4033-688B-316E-73AB-BD81DB3C69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94A2DB1-0E3F-AE7C-E003-07DB8D328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A7A76C4-4506-86CC-96E5-DD8840681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330B43F-524F-F668-0832-38C390B64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0786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353E7D-6DA4-E5B5-7D1F-0FEA002D3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1572EE2-5D8F-6270-ABCD-493A14659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1033320-DCB2-6597-8AD7-A2D5374ED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8D95AD3-15CE-82CD-9ED5-C6CD40EF3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9528B98-2ABA-90B3-B62C-ACAA4D159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6207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DEB8932-433E-63FA-120E-12E40144C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EC38202-C2B3-56F1-04FE-135F6FFFB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7BB9E4-90EE-A195-203C-48C1E966F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DA19521-9180-7467-E156-872A59958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C61BBE-E64D-0E7E-C170-C0D5EF4F1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3328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1DB75C-D25C-DCE6-AED7-41054B098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B663BF1-FC5A-FC17-509D-B8A7F5FEC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CB2C32-7707-C6E8-7330-3DFBB02ED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B8DF55-B661-D3EA-2C82-C22494E13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95C8E53-8403-441A-11D1-9139AD4D3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4947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8B415E-E4EA-79DE-5559-5CC73C41C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77A4F02-E4F2-B5AB-624B-4BC206550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B33E2E-F487-7DA2-4104-922D41064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2743D4E-DEA0-12B0-D8D7-17505A00F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838B130-12E5-4133-EED9-48E1D80D4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4989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F77A04-FC62-DDB7-906D-F639251A3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52A430-6B81-B36F-78C1-481F35DE9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3A7A3-5203-8F9E-4B14-871C0E7634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E8FDA9-59A8-99FA-8FD2-FA0F00B20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05F7E87-1260-E23F-08C5-12087713F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7BCDF6B-9B8B-804F-742B-1134937CE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9535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930F4B-81E7-7168-F15D-4E795CCE7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6B8176A-9BE7-D214-A22E-7DDD34D2B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44AE213-4634-13FB-1BC2-A8409823C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6CCB59F6-B27E-8EC5-48DF-DDD8A9C08A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3E6D050-9598-8502-2744-445B6FE4D1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099BA55-051E-D3EE-C2D0-17CC4E46F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A9F9E91-7A9A-4967-09ED-36B03B770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0B54ED1-E409-1ACB-CD6D-02AEE2E10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1608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74D5FC-1EB7-FD66-185E-B8E893765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D8C5262-698D-B8EC-FBE6-88B1ABDDD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FBDCDC9-A0A4-67AA-7323-B61B06853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54C4AD3-E695-487C-7E45-649CC31B2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223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08FBFE03-85D9-BAD1-9498-ABAAF13C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80937CF-843B-BB76-6819-3315FA969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D6C1AC-6419-B2B9-9F1A-39166D6F6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2537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85131F-E1D2-B6D8-3872-058F6B835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968C33D-152A-C328-A700-BA940AAD4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A2F1710-061F-0F46-A63A-A6614D6069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38CBA2B-D3E1-9A0F-18AF-C483C6199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D41BDC7-3268-976C-DC0C-8569E1C3F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E69F383-ED58-1CD5-3CEE-44A75B95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9330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7EDC48-38E7-71BC-148B-9A7813C7F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DE21152-B7AB-3BD1-50A2-145E5A5305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E87750B-4EED-095F-04F5-D97757FEA0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3073D0C-76DA-6A5C-58E8-28BB7DCCE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2DC0EB0-EAD5-50C0-12C6-E071056B3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FD5B4CC-6408-F929-F8F0-FD1893CC6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0520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2371EAD-F77D-D426-9951-D61E0919E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B87660A-33F5-7BB8-CB78-5056639F3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620CE94-0B2F-1521-F93B-A04799A26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06D9A-769C-3C45-A4DF-87D8726218EC}" type="datetimeFigureOut">
              <a:rPr lang="it-IT" smtClean="0"/>
              <a:t>09/12/25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E1268B2-5ECC-2A64-1C23-1F296F727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EA88DE-0D6E-8FD7-1B77-4C82AB49C5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EE0D7-77D2-1D46-A7D4-7AFF56BA634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3441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CAC1BC90-9A18-829D-E785-398E846E832C}"/>
              </a:ext>
            </a:extLst>
          </p:cNvPr>
          <p:cNvSpPr/>
          <p:nvPr/>
        </p:nvSpPr>
        <p:spPr>
          <a:xfrm>
            <a:off x="848299" y="616945"/>
            <a:ext cx="10488058" cy="59711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2550CE5-D5B8-2A58-C998-60869F6C6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876" y="704829"/>
            <a:ext cx="10284246" cy="5784889"/>
          </a:xfrm>
          <a:prstGeom prst="rect">
            <a:avLst/>
          </a:prstGeom>
          <a:effectLst>
            <a:softEdge rad="0"/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4EFFE04-3990-DD7C-C24B-F37FBDF8B25C}"/>
              </a:ext>
            </a:extLst>
          </p:cNvPr>
          <p:cNvSpPr txBox="1"/>
          <p:nvPr/>
        </p:nvSpPr>
        <p:spPr>
          <a:xfrm>
            <a:off x="165253" y="167486"/>
            <a:ext cx="4340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Martina Reverberi - Nicholas Braglia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B4B5E34-12C9-3847-DF2C-F44199FF4DB5}"/>
              </a:ext>
            </a:extLst>
          </p:cNvPr>
          <p:cNvSpPr txBox="1"/>
          <p:nvPr/>
        </p:nvSpPr>
        <p:spPr>
          <a:xfrm>
            <a:off x="7411310" y="167486"/>
            <a:ext cx="4197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Web System Development – </a:t>
            </a:r>
            <a:r>
              <a:rPr lang="it-IT" dirty="0" err="1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Final</a:t>
            </a:r>
            <a:r>
              <a:rPr lang="it-IT" dirty="0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3711115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>
            <a:extLst>
              <a:ext uri="{FF2B5EF4-FFF2-40B4-BE49-F238E27FC236}">
                <a16:creationId xmlns:a16="http://schemas.microsoft.com/office/drawing/2014/main" id="{1B2315F7-4C3A-83DC-3A9B-926C7EDE24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-2"/>
            <a:ext cx="12192000" cy="6858001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A070AEC1-8EDC-6312-0A9D-A0A632D64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140" y="2199191"/>
            <a:ext cx="8641720" cy="2336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36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C92C8251-8E1A-48A7-E1EA-E54A302D5CCE}"/>
              </a:ext>
            </a:extLst>
          </p:cNvPr>
          <p:cNvSpPr/>
          <p:nvPr/>
        </p:nvSpPr>
        <p:spPr>
          <a:xfrm>
            <a:off x="-34725" y="-34724"/>
            <a:ext cx="7917084" cy="36228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2038A54-A83F-821E-9A6C-AE488B096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3485672"/>
          </a:xfrm>
          <a:prstGeom prst="rect">
            <a:avLst/>
          </a:prstGeom>
        </p:spPr>
      </p:pic>
      <p:sp>
        <p:nvSpPr>
          <p:cNvPr id="12" name="Rettangolo 11">
            <a:extLst>
              <a:ext uri="{FF2B5EF4-FFF2-40B4-BE49-F238E27FC236}">
                <a16:creationId xmlns:a16="http://schemas.microsoft.com/office/drawing/2014/main" id="{C567EB2A-7E82-CAFC-5E6D-C61BE7590AD4}"/>
              </a:ext>
            </a:extLst>
          </p:cNvPr>
          <p:cNvSpPr/>
          <p:nvPr/>
        </p:nvSpPr>
        <p:spPr>
          <a:xfrm>
            <a:off x="5463251" y="2534857"/>
            <a:ext cx="6728749" cy="43231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6DD47CC1-6B6F-E2DE-A6D1-29693A18F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2628900"/>
            <a:ext cx="6629400" cy="4229100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92D6C07-2A30-E79F-36E1-1909FA4F813F}"/>
              </a:ext>
            </a:extLst>
          </p:cNvPr>
          <p:cNvSpPr txBox="1"/>
          <p:nvPr/>
        </p:nvSpPr>
        <p:spPr>
          <a:xfrm>
            <a:off x="4469756" y="1638214"/>
            <a:ext cx="30209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(</a:t>
            </a:r>
            <a:r>
              <a:rPr lang="it-IT" sz="1200" dirty="0" err="1">
                <a:solidFill>
                  <a:schemeClr val="bg1"/>
                </a:solidFill>
              </a:rPr>
              <a:t>availability</a:t>
            </a:r>
            <a:r>
              <a:rPr lang="it-IT" sz="1200" dirty="0">
                <a:solidFill>
                  <a:schemeClr val="bg1"/>
                </a:solidFill>
              </a:rPr>
              <a:t> </a:t>
            </a:r>
            <a:r>
              <a:rPr lang="it-IT" sz="1200" dirty="0" err="1">
                <a:solidFill>
                  <a:schemeClr val="bg1"/>
                </a:solidFill>
              </a:rPr>
              <a:t>number</a:t>
            </a:r>
            <a:r>
              <a:rPr lang="it-IT" sz="12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4891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31181F4A-E5E2-0387-5ACC-A876F4A3EC1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12192000" cy="685615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AD5C70C-3614-3AE2-C53D-0D95780A0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587" y="983044"/>
            <a:ext cx="4974826" cy="489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042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38496337-2F00-0C2A-5171-0BD9EC51637C}"/>
              </a:ext>
            </a:extLst>
          </p:cNvPr>
          <p:cNvSpPr txBox="1"/>
          <p:nvPr/>
        </p:nvSpPr>
        <p:spPr>
          <a:xfrm>
            <a:off x="1332412" y="741147"/>
            <a:ext cx="38535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Al Nile" pitchFamily="2" charset="-78"/>
                <a:cs typeface="Al Nile" pitchFamily="2" charset="-78"/>
              </a:rPr>
              <a:t>Project </a:t>
            </a:r>
            <a:r>
              <a:rPr lang="it-IT" sz="2400" b="1" dirty="0" err="1">
                <a:latin typeface="Al Nile" pitchFamily="2" charset="-78"/>
                <a:cs typeface="Al Nile" pitchFamily="2" charset="-78"/>
              </a:rPr>
              <a:t>Overview</a:t>
            </a:r>
            <a:endParaRPr lang="it-IT" sz="2400" b="1" dirty="0">
              <a:latin typeface="Al Nile" pitchFamily="2" charset="-78"/>
              <a:cs typeface="Al Nile" pitchFamily="2" charset="-78"/>
            </a:endParaRPr>
          </a:p>
          <a:p>
            <a:endParaRPr lang="it-IT" b="1" dirty="0">
              <a:latin typeface="Al Nile" pitchFamily="2" charset="-78"/>
              <a:cs typeface="Al Nile" pitchFamily="2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Frontend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(</a:t>
            </a:r>
            <a:r>
              <a:rPr lang="it-IT" sz="1600" dirty="0" err="1">
                <a:latin typeface="Al Nile" pitchFamily="2" charset="-78"/>
                <a:cs typeface="Al Nile" pitchFamily="2" charset="-78"/>
              </a:rPr>
              <a:t>React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Backend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REST API (</a:t>
            </a:r>
            <a:r>
              <a:rPr lang="it-IT" sz="1600" dirty="0" err="1">
                <a:latin typeface="Al Nile" pitchFamily="2" charset="-78"/>
                <a:cs typeface="Al Nile" pitchFamily="2" charset="-78"/>
              </a:rPr>
              <a:t>Node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+ Express)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SQLite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l Nile" pitchFamily="2" charset="-78"/>
                <a:cs typeface="Al Nile" pitchFamily="2" charset="-78"/>
              </a:rPr>
              <a:t>Image upload (</a:t>
            </a:r>
            <a:r>
              <a:rPr lang="it-IT" sz="1600" dirty="0" err="1">
                <a:latin typeface="Al Nile" pitchFamily="2" charset="-78"/>
                <a:cs typeface="Al Nile" pitchFamily="2" charset="-78"/>
              </a:rPr>
              <a:t>Multer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l Nile" pitchFamily="2" charset="-78"/>
                <a:cs typeface="Al Nile" pitchFamily="2" charset="-78"/>
              </a:rPr>
              <a:t>Admin dashboard + customer area</a:t>
            </a:r>
          </a:p>
          <a:p>
            <a:endParaRPr lang="it-IT" dirty="0">
              <a:latin typeface="Al Nile" pitchFamily="2" charset="-78"/>
              <a:cs typeface="Al Nile" pitchFamily="2" charset="-78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D3FF2D64-9E80-FA65-B704-848C368EFFD5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D3DAE716-486B-FD47-9BEC-AFA50B3A7673}"/>
              </a:ext>
            </a:extLst>
          </p:cNvPr>
          <p:cNvSpPr txBox="1"/>
          <p:nvPr/>
        </p:nvSpPr>
        <p:spPr>
          <a:xfrm>
            <a:off x="7354388" y="741147"/>
            <a:ext cx="43891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/>
              <a:t>Frontend</a:t>
            </a:r>
            <a:r>
              <a:rPr lang="it-IT" sz="2400" b="1" dirty="0"/>
              <a:t> Technologies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React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19 + Vite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React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Router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Context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API (</a:t>
            </a:r>
            <a:r>
              <a:rPr lang="it-IT" sz="1600" dirty="0" err="1">
                <a:latin typeface="Al Nile" pitchFamily="2" charset="-78"/>
                <a:cs typeface="Al Nile" pitchFamily="2" charset="-78"/>
              </a:rPr>
              <a:t>cart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management)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l Nile" pitchFamily="2" charset="-78"/>
                <a:cs typeface="Al Nile" pitchFamily="2" charset="-78"/>
              </a:rPr>
              <a:t>CSS </a:t>
            </a:r>
            <a:r>
              <a:rPr lang="it-IT" sz="1600" dirty="0" err="1">
                <a:latin typeface="Al Nile" pitchFamily="2" charset="-78"/>
                <a:cs typeface="Al Nile" pitchFamily="2" charset="-78"/>
              </a:rPr>
              <a:t>Modules</a:t>
            </a:r>
            <a:endParaRPr lang="it-IT" sz="1600" dirty="0">
              <a:latin typeface="Al Nile" pitchFamily="2" charset="-78"/>
              <a:cs typeface="Al Nile" pitchFamily="2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l Nile" pitchFamily="2" charset="-78"/>
                <a:cs typeface="Al Nile" pitchFamily="2" charset="-78"/>
              </a:rPr>
              <a:t>Fetch API to </a:t>
            </a:r>
            <a:r>
              <a:rPr lang="it-IT" sz="1600" dirty="0" err="1">
                <a:latin typeface="Al Nile" pitchFamily="2" charset="-78"/>
                <a:cs typeface="Al Nile" pitchFamily="2" charset="-78"/>
              </a:rPr>
              <a:t>communicate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with </a:t>
            </a:r>
            <a:r>
              <a:rPr lang="it-IT" sz="1600" dirty="0" err="1">
                <a:latin typeface="Al Nile" pitchFamily="2" charset="-78"/>
                <a:cs typeface="Al Nile" pitchFamily="2" charset="-78"/>
              </a:rPr>
              <a:t>backend</a:t>
            </a:r>
            <a:endParaRPr lang="it-IT" sz="1600" dirty="0">
              <a:latin typeface="Al Nile" pitchFamily="2" charset="-78"/>
              <a:cs typeface="Al Nile" pitchFamily="2" charset="-78"/>
            </a:endParaRPr>
          </a:p>
          <a:p>
            <a:endParaRPr lang="it-IT" dirty="0"/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4D45471C-5EA0-DA1D-C7BD-12E219455CF1}"/>
              </a:ext>
            </a:extLst>
          </p:cNvPr>
          <p:cNvSpPr/>
          <p:nvPr/>
        </p:nvSpPr>
        <p:spPr>
          <a:xfrm>
            <a:off x="0" y="3429000"/>
            <a:ext cx="6096000" cy="3429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5472195-0441-033F-4C0E-BB81F3853EA0}"/>
              </a:ext>
            </a:extLst>
          </p:cNvPr>
          <p:cNvSpPr txBox="1"/>
          <p:nvPr/>
        </p:nvSpPr>
        <p:spPr>
          <a:xfrm>
            <a:off x="1332412" y="4020115"/>
            <a:ext cx="35944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err="1">
                <a:latin typeface="Al Nile" pitchFamily="2" charset="-78"/>
                <a:cs typeface="Al Nile" pitchFamily="2" charset="-78"/>
              </a:rPr>
              <a:t>Backend</a:t>
            </a:r>
            <a:r>
              <a:rPr lang="it-IT" sz="2400" b="1" dirty="0">
                <a:latin typeface="Al Nile" pitchFamily="2" charset="-78"/>
                <a:cs typeface="Al Nile" pitchFamily="2" charset="-78"/>
              </a:rPr>
              <a:t>: Technologies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Node.js</a:t>
            </a:r>
            <a:endParaRPr lang="it-IT" sz="1600" dirty="0">
              <a:latin typeface="Al Nile" pitchFamily="2" charset="-78"/>
              <a:cs typeface="Al Nile" pitchFamily="2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l Nile" pitchFamily="2" charset="-78"/>
                <a:cs typeface="Al Nile" pitchFamily="2" charset="-78"/>
              </a:rPr>
              <a:t>Express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SQLite</a:t>
            </a:r>
            <a:endParaRPr lang="it-IT" sz="1600" dirty="0">
              <a:latin typeface="Al Nile" pitchFamily="2" charset="-78"/>
              <a:cs typeface="Al Nile" pitchFamily="2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Multer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(file upload)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Zod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 (input </a:t>
            </a:r>
            <a:r>
              <a:rPr lang="it-IT" sz="1600" dirty="0" err="1">
                <a:latin typeface="Al Nile" pitchFamily="2" charset="-78"/>
                <a:cs typeface="Al Nile" pitchFamily="2" charset="-78"/>
              </a:rPr>
              <a:t>validation</a:t>
            </a:r>
            <a:r>
              <a:rPr lang="it-IT" sz="1600" dirty="0">
                <a:latin typeface="Al Nile" pitchFamily="2" charset="-78"/>
                <a:cs typeface="Al Nile" pitchFamily="2" charset="-78"/>
              </a:rPr>
              <a:t>)</a:t>
            </a:r>
          </a:p>
          <a:p>
            <a:endParaRPr lang="it-IT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962476E-6607-A702-E455-2559107DFEEE}"/>
              </a:ext>
            </a:extLst>
          </p:cNvPr>
          <p:cNvSpPr/>
          <p:nvPr/>
        </p:nvSpPr>
        <p:spPr>
          <a:xfrm>
            <a:off x="6096000" y="3429000"/>
            <a:ext cx="6096000" cy="3429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0AA1136-2B8B-D4E1-A651-C3509B17D542}"/>
              </a:ext>
            </a:extLst>
          </p:cNvPr>
          <p:cNvSpPr txBox="1"/>
          <p:nvPr/>
        </p:nvSpPr>
        <p:spPr>
          <a:xfrm>
            <a:off x="7354388" y="4020115"/>
            <a:ext cx="329619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latin typeface="Al Nile" pitchFamily="2" charset="-78"/>
                <a:cs typeface="Al Nile" pitchFamily="2" charset="-78"/>
              </a:rPr>
              <a:t>Database </a:t>
            </a:r>
            <a:r>
              <a:rPr lang="it-IT" sz="2400" b="1" dirty="0" err="1">
                <a:latin typeface="Al Nile" pitchFamily="2" charset="-78"/>
                <a:cs typeface="Al Nile" pitchFamily="2" charset="-78"/>
              </a:rPr>
              <a:t>Tables</a:t>
            </a:r>
            <a:endParaRPr lang="it-IT" sz="2400" b="1" dirty="0">
              <a:latin typeface="Al Nile" pitchFamily="2" charset="-78"/>
              <a:cs typeface="Al Nile" pitchFamily="2" charset="-78"/>
            </a:endParaRP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categories</a:t>
            </a:r>
            <a:endParaRPr lang="it-IT" sz="1600" dirty="0">
              <a:latin typeface="Al Nile" pitchFamily="2" charset="-78"/>
              <a:cs typeface="Al Nile" pitchFamily="2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subcategories</a:t>
            </a:r>
            <a:endParaRPr lang="it-IT" sz="1600" dirty="0">
              <a:latin typeface="Al Nile" pitchFamily="2" charset="-78"/>
              <a:cs typeface="Al Nile" pitchFamily="2" charset="-7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latin typeface="Al Nile" pitchFamily="2" charset="-78"/>
                <a:cs typeface="Al Nile" pitchFamily="2" charset="-78"/>
              </a:rPr>
              <a:t>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>
                <a:latin typeface="Al Nile" pitchFamily="2" charset="-78"/>
                <a:cs typeface="Al Nile" pitchFamily="2" charset="-78"/>
              </a:rPr>
              <a:t>product_sizes</a:t>
            </a:r>
            <a:endParaRPr lang="it-IT" sz="1600" dirty="0">
              <a:latin typeface="Al Nile" pitchFamily="2" charset="-78"/>
              <a:cs typeface="Al Nile" pitchFamily="2" charset="-78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75910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6DDE57D3-896B-4C22-BD6A-DC9F8160C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5CB1C17-9E1E-1D11-BEAD-341BFD8AA789}"/>
              </a:ext>
            </a:extLst>
          </p:cNvPr>
          <p:cNvSpPr txBox="1"/>
          <p:nvPr/>
        </p:nvSpPr>
        <p:spPr>
          <a:xfrm>
            <a:off x="2484120" y="2721114"/>
            <a:ext cx="7223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b="1" dirty="0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Thank </a:t>
            </a:r>
            <a:r>
              <a:rPr lang="it-IT" sz="4000" b="1" dirty="0" err="1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you</a:t>
            </a:r>
            <a:r>
              <a:rPr lang="it-IT" sz="4000" b="1" dirty="0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 for </a:t>
            </a:r>
            <a:r>
              <a:rPr lang="it-IT" sz="4000" b="1" dirty="0" err="1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your</a:t>
            </a:r>
            <a:r>
              <a:rPr lang="it-IT" sz="4000" b="1" dirty="0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 </a:t>
            </a:r>
            <a:r>
              <a:rPr lang="it-IT" sz="4000" b="1" dirty="0" err="1">
                <a:solidFill>
                  <a:schemeClr val="bg1"/>
                </a:solidFill>
                <a:latin typeface="Al Nile" pitchFamily="2" charset="-78"/>
                <a:cs typeface="Al Nile" pitchFamily="2" charset="-78"/>
              </a:rPr>
              <a:t>attention</a:t>
            </a:r>
            <a:endParaRPr lang="it-IT" sz="4000" b="1" dirty="0">
              <a:solidFill>
                <a:schemeClr val="bg1"/>
              </a:solidFill>
              <a:latin typeface="Al Nile" pitchFamily="2" charset="-78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791994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94</Words>
  <Application>Microsoft Macintosh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1" baseType="lpstr">
      <vt:lpstr>Al Nile</vt:lpstr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Martina REVERBERI</dc:creator>
  <cp:lastModifiedBy>Martina REVERBERI</cp:lastModifiedBy>
  <cp:revision>8</cp:revision>
  <dcterms:created xsi:type="dcterms:W3CDTF">2025-12-09T22:30:09Z</dcterms:created>
  <dcterms:modified xsi:type="dcterms:W3CDTF">2025-12-09T23:24:47Z</dcterms:modified>
</cp:coreProperties>
</file>

<file path=docProps/thumbnail.jpeg>
</file>